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61" r:id="rId5"/>
    <p:sldId id="262" r:id="rId6"/>
    <p:sldId id="263" r:id="rId7"/>
    <p:sldId id="264" r:id="rId8"/>
    <p:sldId id="265" r:id="rId9"/>
    <p:sldId id="267" r:id="rId10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93" d="100"/>
          <a:sy n="93" d="100"/>
        </p:scale>
        <p:origin x="72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67E0C5-0378-45A7-8039-DA7AA7E426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3004C-F08C-4E12-9816-8871B3CB2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C4ACD-7AEA-4E6D-9E7C-9D12419EEC1C}" type="datetime1">
              <a:rPr lang="en-GB" noProof="1" smtClean="0"/>
              <a:t>31/03/2023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5B991-1CDD-4778-AEA9-26CF873257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264E5-4F56-46B1-9ECA-87FEFA485C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C0DF5-65B3-47D0-BB51-3F7079B39C98}" type="slidenum">
              <a:rPr lang="en-GB" noProof="1" smtClean="0"/>
              <a:t>‹#›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1602900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C36BA7-FD43-42C6-8328-B946F61C7570}" type="datetime1">
              <a:rPr lang="en-GB" noProof="1" dirty="0" smtClean="0"/>
              <a:t>31/03/2023</a:t>
            </a:fld>
            <a:endParaRPr lang="en-GB" noProof="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Quarter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n-GB" noProof="1" dirty="0" smtClean="0"/>
              <a:t>‹#›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n-GB" noProof="1" dirty="0" smtClean="0"/>
              <a:t>1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305894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1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309B7A2B-7D59-4227-A8F5-61532A05BE9A}" type="datetime1">
              <a:rPr lang="en-GB" noProof="1" smtClean="0"/>
              <a:t>31/03/2023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n-GB" noProof="1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164A20-2755-45ED-B15A-229608E5678D}" type="datetime1">
              <a:rPr lang="en-GB" noProof="1" smtClean="0"/>
              <a:t>31/03/2023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5FC4DC-79FB-482D-8D47-831C1D8DA76F}" type="datetime1">
              <a:rPr lang="en-GB" noProof="1" smtClean="0"/>
              <a:t>31/03/2023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C1ADB7-B66E-431D-9783-0DEAADAEDB52}" type="datetime1">
              <a:rPr lang="en-GB" noProof="1" smtClean="0"/>
              <a:t>31/03/2023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1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1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F7294F-45F1-4330-84F0-9559B144D528}" type="datetime1">
              <a:rPr lang="en-GB" noProof="1" smtClean="0"/>
              <a:t>31/03/2023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0B3E77-BAF4-460E-9525-CAA83D9A0E75}" type="datetime1">
              <a:rPr lang="en-GB" noProof="1" smtClean="0"/>
              <a:t>31/03/2023</a:t>
            </a:fld>
            <a:endParaRPr lang="en-GB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GB" noProof="1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GB" noProof="1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GB" noProof="1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42751E-B748-479F-AEA9-0E4BC358A9E3}" type="datetime1">
              <a:rPr lang="en-GB" noProof="1" smtClean="0"/>
              <a:t>31/03/2023</a:t>
            </a:fld>
            <a:endParaRPr lang="en-GB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A95CE-EE3D-40B8-9A85-835D4BAF4FC6}" type="datetime1">
              <a:rPr lang="en-GB" noProof="1" smtClean="0"/>
              <a:t>31/03/2023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3E8266-9806-4AAB-84D1-BDB015ADD22A}" type="datetime1">
              <a:rPr lang="en-GB" noProof="1" smtClean="0"/>
              <a:t>31/03/2023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F0FEBA-944E-41FC-93F0-F164679546A5}" type="datetime1">
              <a:rPr lang="en-GB" noProof="1" smtClean="0"/>
              <a:t>31/03/2023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3C429D-4E49-4A6C-A2BF-AE0629ADE681}" type="datetime1">
              <a:rPr lang="en-GB" noProof="1" smtClean="0"/>
              <a:t>31/03/2023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E579D3-E9A5-4FBF-B51E-C91AC2D12848}" type="datetime1">
              <a:rPr lang="en-GB" noProof="1" smtClean="0"/>
              <a:t>31/03/2023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58CCA3-1CFF-412C-B594-3E27A94DDBFD}" type="datetime1">
              <a:rPr lang="en-GB" noProof="1" smtClean="0"/>
              <a:t>31/03/2023</a:t>
            </a:fld>
            <a:endParaRPr lang="en-GB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393D67-2B37-4775-A854-85A4A594692A}" type="datetime1">
              <a:rPr lang="en-GB" noProof="1" smtClean="0"/>
              <a:t>31/03/2023</a:t>
            </a:fld>
            <a:endParaRPr lang="en-GB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F58C8D-715B-4B0E-9935-C20D55E613B5}" type="datetime1">
              <a:rPr lang="en-GB" noProof="1" smtClean="0"/>
              <a:t>31/03/2023</a:t>
            </a:fld>
            <a:endParaRPr lang="en-GB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286EA1-06B3-43E7-B499-96FBE5E57E33}" type="datetime1">
              <a:rPr lang="en-GB" noProof="1" smtClean="0"/>
              <a:t>31/03/2023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1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F90793-A687-4B83-A1CC-F965A66EFFDF}" type="datetime1">
              <a:rPr lang="en-GB" noProof="1" smtClean="0"/>
              <a:t>31/03/2023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1" dirty="0" smtClean="0"/>
              <a:t>‹#›</a:t>
            </a:fld>
            <a:endParaRPr lang="en-GB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n-GB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1"/>
              <a:t>Click to 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Quarter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612F9EA-D520-42E0-83A0-DB8DDAEEA708}" type="datetime1">
              <a:rPr lang="en-GB" noProof="1" dirty="0" smtClean="0"/>
              <a:t>31/03/2023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n-GB" noProof="1" dirty="0" smtClean="0"/>
              <a:pPr/>
              <a:t>‹#›</a:t>
            </a:fld>
            <a:endParaRPr lang="en-GB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1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1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s-ES" noProof="1"/>
              <a:t>Mercadona’s supply chain</a:t>
            </a:r>
            <a:endParaRPr lang="en-GB" noProof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n-GB" noProof="1"/>
              <a:t>Optimizing the delivery routes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11189-C7D7-7D31-E7D3-3F41ABC0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2955E-89FE-D5E3-F6C3-A3D051F21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AI </a:t>
            </a:r>
            <a:r>
              <a:rPr lang="es-ES" dirty="0" err="1"/>
              <a:t>methods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identify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efficient</a:t>
            </a:r>
            <a:r>
              <a:rPr lang="es-ES" dirty="0"/>
              <a:t> </a:t>
            </a:r>
            <a:r>
              <a:rPr lang="es-ES" dirty="0" err="1"/>
              <a:t>routes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Improve</a:t>
            </a:r>
            <a:r>
              <a:rPr lang="es-ES" dirty="0"/>
              <a:t> </a:t>
            </a:r>
            <a:r>
              <a:rPr lang="es-ES" dirty="0" err="1"/>
              <a:t>Mercadona’s</a:t>
            </a:r>
            <a:r>
              <a:rPr lang="es-ES" dirty="0"/>
              <a:t> </a:t>
            </a:r>
            <a:r>
              <a:rPr lang="es-ES" dirty="0" err="1"/>
              <a:t>supply</a:t>
            </a:r>
            <a:r>
              <a:rPr lang="es-ES" dirty="0"/>
              <a:t> </a:t>
            </a:r>
            <a:r>
              <a:rPr lang="es-ES" dirty="0" err="1"/>
              <a:t>chain</a:t>
            </a:r>
            <a:r>
              <a:rPr lang="es-ES" dirty="0"/>
              <a:t> </a:t>
            </a:r>
            <a:r>
              <a:rPr lang="es-ES" dirty="0" err="1"/>
              <a:t>efficiency</a:t>
            </a:r>
            <a:endParaRPr lang="es-ES" dirty="0"/>
          </a:p>
          <a:p>
            <a:endParaRPr lang="es-ES" dirty="0"/>
          </a:p>
          <a:p>
            <a:r>
              <a:rPr lang="en-GB" dirty="0"/>
              <a:t>The project would contribute to </a:t>
            </a:r>
            <a:r>
              <a:rPr lang="en-GB" dirty="0" err="1"/>
              <a:t>Mercadona’s</a:t>
            </a:r>
            <a:r>
              <a:rPr lang="en-GB" dirty="0"/>
              <a:t> sustainability efforts</a:t>
            </a:r>
          </a:p>
        </p:txBody>
      </p:sp>
    </p:spTree>
    <p:extLst>
      <p:ext uri="{BB962C8B-B14F-4D97-AF65-F5344CB8AC3E}">
        <p14:creationId xmlns:p14="http://schemas.microsoft.com/office/powerpoint/2010/main" val="1832026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C9B232-552C-DDAD-213A-6AA1CCAF26EE}"/>
              </a:ext>
            </a:extLst>
          </p:cNvPr>
          <p:cNvSpPr txBox="1"/>
          <p:nvPr/>
        </p:nvSpPr>
        <p:spPr>
          <a:xfrm>
            <a:off x="1387011" y="940085"/>
            <a:ext cx="1950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Data </a:t>
            </a:r>
            <a:r>
              <a:rPr lang="es-ES" sz="2800" b="1" dirty="0" err="1"/>
              <a:t>source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468DA-1FF0-E815-79C1-2896D9C46B06}"/>
              </a:ext>
            </a:extLst>
          </p:cNvPr>
          <p:cNvSpPr txBox="1"/>
          <p:nvPr/>
        </p:nvSpPr>
        <p:spPr>
          <a:xfrm>
            <a:off x="1387011" y="3842534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Data </a:t>
            </a:r>
            <a:r>
              <a:rPr lang="es-ES" sz="2800" b="1" dirty="0" err="1"/>
              <a:t>ingestion</a:t>
            </a:r>
            <a:endParaRPr lang="en-GB" sz="28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B9522C-A7DE-1F17-53E2-1C630DA13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66" y="1825593"/>
            <a:ext cx="2302245" cy="14429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0A99A-C53A-CDC5-734B-61AA26154396}"/>
              </a:ext>
            </a:extLst>
          </p:cNvPr>
          <p:cNvSpPr txBox="1"/>
          <p:nvPr/>
        </p:nvSpPr>
        <p:spPr>
          <a:xfrm>
            <a:off x="1551398" y="1392263"/>
            <a:ext cx="1622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Structured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04EAD3-C876-EA49-0D92-82CB694154BB}"/>
              </a:ext>
            </a:extLst>
          </p:cNvPr>
          <p:cNvSpPr txBox="1"/>
          <p:nvPr/>
        </p:nvSpPr>
        <p:spPr>
          <a:xfrm>
            <a:off x="4405901" y="1392263"/>
            <a:ext cx="209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Semi-structured</a:t>
            </a:r>
            <a:r>
              <a:rPr lang="es-ES" dirty="0"/>
              <a:t> data</a:t>
            </a:r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5AEE1B-31E5-40AE-274A-DF0E0F416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643" y="1825593"/>
            <a:ext cx="2302245" cy="14429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E6B522-2542-FBFF-9636-5E57985CC677}"/>
              </a:ext>
            </a:extLst>
          </p:cNvPr>
          <p:cNvSpPr txBox="1"/>
          <p:nvPr/>
        </p:nvSpPr>
        <p:spPr>
          <a:xfrm>
            <a:off x="7373420" y="1392263"/>
            <a:ext cx="182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Unstructured</a:t>
            </a:r>
            <a:r>
              <a:rPr lang="es-ES" dirty="0"/>
              <a:t> data</a:t>
            </a:r>
            <a:endParaRPr lang="en-GB" dirty="0"/>
          </a:p>
        </p:txBody>
      </p:sp>
      <p:pic>
        <p:nvPicPr>
          <p:cNvPr id="1034" name="Picture 10" descr="Latest UK Met Office Charts - Franks-Weather - The Weather Window">
            <a:extLst>
              <a:ext uri="{FF2B5EF4-FFF2-40B4-BE49-F238E27FC236}">
                <a16:creationId xmlns:a16="http://schemas.microsoft.com/office/drawing/2014/main" id="{FA619391-6674-051B-E04A-ACB47DBB0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62" y="1825593"/>
            <a:ext cx="2302245" cy="14429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4DE12D-3632-7D36-2BED-B0CD237CC5DD}"/>
              </a:ext>
            </a:extLst>
          </p:cNvPr>
          <p:cNvSpPr txBox="1"/>
          <p:nvPr/>
        </p:nvSpPr>
        <p:spPr>
          <a:xfrm>
            <a:off x="2192120" y="4400093"/>
            <a:ext cx="170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Batch</a:t>
            </a:r>
            <a:r>
              <a:rPr lang="es-ES" dirty="0"/>
              <a:t> </a:t>
            </a:r>
            <a:r>
              <a:rPr lang="es-ES" dirty="0" err="1"/>
              <a:t>processing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2CD9E2-B71E-F829-587D-5D62A91AB802}"/>
              </a:ext>
            </a:extLst>
          </p:cNvPr>
          <p:cNvSpPr txBox="1"/>
          <p:nvPr/>
        </p:nvSpPr>
        <p:spPr>
          <a:xfrm>
            <a:off x="5808740" y="4400094"/>
            <a:ext cx="191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Stream</a:t>
            </a:r>
            <a:r>
              <a:rPr lang="es-ES" dirty="0"/>
              <a:t> </a:t>
            </a:r>
            <a:r>
              <a:rPr lang="es-ES" dirty="0" err="1"/>
              <a:t>processing</a:t>
            </a:r>
            <a:endParaRPr lang="en-GB" dirty="0"/>
          </a:p>
        </p:txBody>
      </p:sp>
      <p:pic>
        <p:nvPicPr>
          <p:cNvPr id="1036" name="Picture 12" descr="spark batch processing - featured image">
            <a:extLst>
              <a:ext uri="{FF2B5EF4-FFF2-40B4-BE49-F238E27FC236}">
                <a16:creationId xmlns:a16="http://schemas.microsoft.com/office/drawing/2014/main" id="{E26C38BB-E277-7B8C-7647-F717511D1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588" y="4833424"/>
            <a:ext cx="2302247" cy="14429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994F59F-4E12-EB80-F682-220DDD98D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348" y="4833425"/>
            <a:ext cx="2302245" cy="14429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526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C9B232-552C-DDAD-213A-6AA1CCAF26EE}"/>
              </a:ext>
            </a:extLst>
          </p:cNvPr>
          <p:cNvSpPr txBox="1"/>
          <p:nvPr/>
        </p:nvSpPr>
        <p:spPr>
          <a:xfrm>
            <a:off x="1387011" y="621610"/>
            <a:ext cx="2114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Data Storage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468DA-1FF0-E815-79C1-2896D9C46B06}"/>
              </a:ext>
            </a:extLst>
          </p:cNvPr>
          <p:cNvSpPr txBox="1"/>
          <p:nvPr/>
        </p:nvSpPr>
        <p:spPr>
          <a:xfrm>
            <a:off x="1387011" y="3508624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/>
              <a:t>Method</a:t>
            </a:r>
            <a:r>
              <a:rPr lang="es-ES" sz="2800" b="1" dirty="0"/>
              <a:t> </a:t>
            </a:r>
            <a:r>
              <a:rPr lang="es-ES" sz="2800" b="1" dirty="0" err="1"/>
              <a:t>used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0A99A-C53A-CDC5-734B-61AA26154396}"/>
              </a:ext>
            </a:extLst>
          </p:cNvPr>
          <p:cNvSpPr txBox="1"/>
          <p:nvPr/>
        </p:nvSpPr>
        <p:spPr>
          <a:xfrm>
            <a:off x="2192122" y="1142075"/>
            <a:ext cx="209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On</a:t>
            </a:r>
            <a:r>
              <a:rPr lang="es-ES" dirty="0"/>
              <a:t>-premises </a:t>
            </a:r>
            <a:r>
              <a:rPr lang="es-ES" dirty="0" err="1"/>
              <a:t>storage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04EAD3-C876-EA49-0D92-82CB694154BB}"/>
              </a:ext>
            </a:extLst>
          </p:cNvPr>
          <p:cNvSpPr txBox="1"/>
          <p:nvPr/>
        </p:nvSpPr>
        <p:spPr>
          <a:xfrm>
            <a:off x="5808740" y="1142075"/>
            <a:ext cx="14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Cloud </a:t>
            </a:r>
            <a:r>
              <a:rPr lang="es-ES" dirty="0" err="1"/>
              <a:t>storage</a:t>
            </a: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04ECF9-7FB1-FEB3-B8F3-BF8205316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157" y="1575405"/>
            <a:ext cx="2302245" cy="1471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C8D47CA-8618-F1E5-762B-EF9977666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348" y="1569546"/>
            <a:ext cx="2302245" cy="1471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3958197-9893-6892-1F04-199DFF738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94" y="3817291"/>
            <a:ext cx="1676133" cy="10466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E398743-B521-F1B7-D52D-169B428D5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80" y="5175732"/>
            <a:ext cx="1345359" cy="10803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089A07-D1A2-9965-8C3B-673C99D2A4D5}"/>
              </a:ext>
            </a:extLst>
          </p:cNvPr>
          <p:cNvSpPr txBox="1"/>
          <p:nvPr/>
        </p:nvSpPr>
        <p:spPr>
          <a:xfrm>
            <a:off x="1655033" y="4294404"/>
            <a:ext cx="3693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Machine 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algorithm</a:t>
            </a:r>
            <a:endParaRPr lang="es-ES" dirty="0"/>
          </a:p>
          <a:p>
            <a:r>
              <a:rPr lang="es-ES" dirty="0"/>
              <a:t>	- </a:t>
            </a:r>
            <a:r>
              <a:rPr lang="es-ES" dirty="0" err="1"/>
              <a:t>Genetic</a:t>
            </a:r>
            <a:r>
              <a:rPr lang="es-ES" dirty="0"/>
              <a:t> </a:t>
            </a:r>
            <a:r>
              <a:rPr lang="es-ES" dirty="0" err="1"/>
              <a:t>algorith</a:t>
            </a:r>
            <a:r>
              <a:rPr lang="es-ES" dirty="0"/>
              <a:t> </a:t>
            </a:r>
          </a:p>
          <a:p>
            <a:r>
              <a:rPr lang="es-ES" dirty="0"/>
              <a:t>	-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simulated annealing algorithm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81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11189-C7D7-7D31-E7D3-3F41ABC0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Personnel</a:t>
            </a:r>
            <a:r>
              <a:rPr lang="es-ES" dirty="0"/>
              <a:t> </a:t>
            </a:r>
            <a:r>
              <a:rPr lang="es-ES" dirty="0" err="1"/>
              <a:t>required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2955E-89FE-D5E3-F6C3-A3D051F21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185" y="1817973"/>
            <a:ext cx="9905999" cy="3541714"/>
          </a:xfrm>
        </p:spPr>
        <p:txBody>
          <a:bodyPr>
            <a:normAutofit/>
          </a:bodyPr>
          <a:lstStyle/>
          <a:p>
            <a:r>
              <a:rPr lang="en-GB" dirty="0"/>
              <a:t>Data Scientist</a:t>
            </a:r>
            <a:br>
              <a:rPr lang="en-GB" dirty="0"/>
            </a:br>
            <a:endParaRPr lang="en-GB" dirty="0"/>
          </a:p>
          <a:p>
            <a:r>
              <a:rPr lang="en-GB" dirty="0"/>
              <a:t>AI developers</a:t>
            </a:r>
            <a:br>
              <a:rPr lang="en-GB" dirty="0"/>
            </a:br>
            <a:endParaRPr lang="en-GB" dirty="0"/>
          </a:p>
          <a:p>
            <a:r>
              <a:rPr lang="en-GB" dirty="0"/>
              <a:t>Business Analysts</a:t>
            </a:r>
            <a:br>
              <a:rPr lang="en-GB" dirty="0"/>
            </a:br>
            <a:endParaRPr lang="en-GB" dirty="0"/>
          </a:p>
          <a:p>
            <a:r>
              <a:rPr lang="en-GB" dirty="0"/>
              <a:t>Project Manager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435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11189-C7D7-7D31-E7D3-3F41ABC0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Business </a:t>
            </a:r>
            <a:r>
              <a:rPr lang="es-ES" dirty="0" err="1"/>
              <a:t>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2955E-89FE-D5E3-F6C3-A3D051F21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185" y="1817973"/>
            <a:ext cx="9905999" cy="3541714"/>
          </a:xfrm>
        </p:spPr>
        <p:txBody>
          <a:bodyPr>
            <a:normAutofit/>
          </a:bodyPr>
          <a:lstStyle/>
          <a:p>
            <a:r>
              <a:rPr lang="en-GB" dirty="0"/>
              <a:t>Sales</a:t>
            </a:r>
            <a:br>
              <a:rPr lang="en-GB" dirty="0"/>
            </a:br>
            <a:endParaRPr lang="en-GB" dirty="0"/>
          </a:p>
          <a:p>
            <a:r>
              <a:rPr lang="en-GB" dirty="0"/>
              <a:t>Operations</a:t>
            </a:r>
            <a:br>
              <a:rPr lang="en-GB" dirty="0"/>
            </a:br>
            <a:endParaRPr lang="en-GB" dirty="0"/>
          </a:p>
          <a:p>
            <a:r>
              <a:rPr lang="en-GB" dirty="0"/>
              <a:t>IT</a:t>
            </a:r>
            <a:br>
              <a:rPr lang="en-GB" dirty="0"/>
            </a:br>
            <a:endParaRPr lang="en-GB" dirty="0"/>
          </a:p>
          <a:p>
            <a:r>
              <a:rPr lang="en-GB" dirty="0"/>
              <a:t>Finance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42867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63_TF45165253" id="{C7960698-B054-4C3A-BEAB-CD8A7A472396}" vid="{1051D3E8-132F-4474-8591-727ED0BC39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111</TotalTime>
  <Words>86</Words>
  <Application>Microsoft Office PowerPoint</Application>
  <PresentationFormat>Widescreen</PresentationFormat>
  <Paragraphs>33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Tw Cen MT</vt:lpstr>
      <vt:lpstr>Circuit</vt:lpstr>
      <vt:lpstr>Mercadona’s supply chain</vt:lpstr>
      <vt:lpstr>Introduction</vt:lpstr>
      <vt:lpstr>PowerPoint Presentation</vt:lpstr>
      <vt:lpstr>PowerPoint Presentation</vt:lpstr>
      <vt:lpstr>Personnel required</vt:lpstr>
      <vt:lpstr>Business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Mercadona’s supply chain</dc:title>
  <dc:creator>José Ramón Cobos Cuesta</dc:creator>
  <cp:lastModifiedBy>José Ramón Cobos Cuesta</cp:lastModifiedBy>
  <cp:revision>1</cp:revision>
  <dcterms:created xsi:type="dcterms:W3CDTF">2023-03-31T09:31:31Z</dcterms:created>
  <dcterms:modified xsi:type="dcterms:W3CDTF">2023-03-31T11:23:24Z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